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f7d080f9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f7d080f9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f7d080f9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f7d080f9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9e470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9e470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-Create call outs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-Make it more readable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-GDP, not statistically significant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-Wasn’t what I was expecting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-”This got me thinking”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e47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e47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f7d080f9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f7d080f9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f7d080f9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f7d080f9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Because this data is aggregated completely, it’s hard to explain the sudden drop in what looks to be around 1983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According to UN Economic reports, because </a:t>
            </a:r>
            <a:r>
              <a:rPr lang="en"/>
              <a:t>“</a:t>
            </a:r>
            <a:r>
              <a:rPr lang="en" sz="1000"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According to</a:t>
            </a:r>
            <a:r>
              <a:rPr lang="en" sz="1000" i="1"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 World Economic Survey 1983</a:t>
            </a:r>
            <a:r>
              <a:rPr lang="en" sz="1000"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, the world economy remained in the grip of recession during 1982 and is only now beginning, in a few places, to show some signs of recovery. The unexpectedly severe contraction in demand that ensued from the anti-inflationary policies set in train by major industrial countries in 1979 and 1980 had brought about a sharp curtailment in the growth of world production and trade in 1981, and the deflationary impact of such policies was aggravated in 1982. In the developing countries as a group, output failed to increase for the first time in the post-war period.”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f7d080f9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f7d080f9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-Give statistical rundown of what Russia was like in the 1990s , or maybe find a quote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-Fix up that conclusion paragraph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-Connect it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f7d080f9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f7d080f9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171050"/>
            <a:ext cx="8520600" cy="1400700"/>
          </a:xfrm>
          <a:prstGeom prst="rect">
            <a:avLst/>
          </a:prstGeom>
          <a:solidFill>
            <a:srgbClr val="FF0000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WHO Global Suicide Data from 1979-2015*: a Slavic Story 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510199" y="2682875"/>
            <a:ext cx="6176475" cy="1346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Data Science 101 </a:t>
            </a:r>
            <a:endParaRPr sz="25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Exploratory Project</a:t>
            </a:r>
            <a:endParaRPr sz="25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By Sydney Davis 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6550" y="4677900"/>
            <a:ext cx="24555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TW: suicide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220800" y="3315400"/>
            <a:ext cx="3750600" cy="1466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4821950" y="714500"/>
            <a:ext cx="3870900" cy="917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41599" cy="2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468" y="2475300"/>
            <a:ext cx="5189532" cy="266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3"/>
          <p:cNvCxnSpPr/>
          <p:nvPr/>
        </p:nvCxnSpPr>
        <p:spPr>
          <a:xfrm flipH="1">
            <a:off x="1746575" y="96450"/>
            <a:ext cx="10800" cy="22395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3"/>
          <p:cNvSpPr txBox="1"/>
          <p:nvPr/>
        </p:nvSpPr>
        <p:spPr>
          <a:xfrm>
            <a:off x="4821950" y="739400"/>
            <a:ext cx="39828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Possible Justifications: 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35-54 year old men committed the most suicide for all years-- caretakers?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201" name="Google Shape;201;p23"/>
          <p:cNvCxnSpPr/>
          <p:nvPr/>
        </p:nvCxnSpPr>
        <p:spPr>
          <a:xfrm>
            <a:off x="5807875" y="2571750"/>
            <a:ext cx="0" cy="2400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3"/>
          <p:cNvSpPr txBox="1"/>
          <p:nvPr/>
        </p:nvSpPr>
        <p:spPr>
          <a:xfrm>
            <a:off x="3391825" y="568075"/>
            <a:ext cx="6093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0000"/>
                </a:solidFill>
              </a:rPr>
              <a:t>35-54</a:t>
            </a:r>
            <a:endParaRPr sz="1100" b="1">
              <a:solidFill>
                <a:srgbClr val="990000"/>
              </a:solidFill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6432575" y="2805400"/>
            <a:ext cx="764400" cy="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E7CC3"/>
                </a:solidFill>
              </a:rPr>
              <a:t>55-74</a:t>
            </a:r>
            <a:endParaRPr sz="1100" b="1">
              <a:solidFill>
                <a:srgbClr val="8E7CC3"/>
              </a:solidFill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5978575" y="3114100"/>
            <a:ext cx="76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0000"/>
                </a:solidFill>
              </a:rPr>
              <a:t>35-54</a:t>
            </a:r>
            <a:endParaRPr sz="1100" b="1">
              <a:solidFill>
                <a:srgbClr val="990000"/>
              </a:solidFill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147325" y="3352500"/>
            <a:ext cx="3807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Possible Justifications: 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55-74 year old women were maturing when World War II happened, lost an entire generation of men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Identity of USSR solidified by losses in WWII, destabilized identity 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206" name="Google Shape;206;p23"/>
          <p:cNvCxnSpPr/>
          <p:nvPr/>
        </p:nvCxnSpPr>
        <p:spPr>
          <a:xfrm rot="10800000">
            <a:off x="5091875" y="1793225"/>
            <a:ext cx="919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2749800" y="3114100"/>
            <a:ext cx="916800" cy="3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6950"/>
            <a:ext cx="5966726" cy="3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0" y="0"/>
            <a:ext cx="9144000" cy="12570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 conclusion: according to WHO data, nations from the post-Soviet bloc have the highest rates of suicide from 1979-2015. With further investigation, a story of social, economic, and psychological upheaval in the early 1990s is unearthed-- a story that had an undeniable impact on the rate of suicide for nearly every demographic.</a:t>
            </a:r>
            <a:endParaRPr sz="1600" b="1"/>
          </a:p>
        </p:txBody>
      </p:sp>
      <p:sp>
        <p:nvSpPr>
          <p:cNvPr id="190" name="Google Shape;190;p22"/>
          <p:cNvSpPr txBox="1"/>
          <p:nvPr/>
        </p:nvSpPr>
        <p:spPr>
          <a:xfrm>
            <a:off x="6283925" y="1757175"/>
            <a:ext cx="24438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Questions?</a:t>
            </a:r>
            <a:endParaRPr sz="3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Comments?</a:t>
            </a:r>
            <a:endParaRPr sz="3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Thank you!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621675" y="221275"/>
            <a:ext cx="3426000" cy="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are we looking at?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800" y="149800"/>
            <a:ext cx="3426000" cy="255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3875"/>
            <a:ext cx="5306650" cy="9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61100"/>
            <a:ext cx="4254301" cy="298239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841950" y="2769650"/>
            <a:ext cx="3437700" cy="21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Important structural information: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6 columns: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Country name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Year: 1979-2015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Gender: binary 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Age group: 6 different categories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Raw number of suicides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Raw number of people within demographic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7225900" y="1433519"/>
            <a:ext cx="642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4"/>
          <p:cNvCxnSpPr/>
          <p:nvPr/>
        </p:nvCxnSpPr>
        <p:spPr>
          <a:xfrm>
            <a:off x="7211617" y="1210863"/>
            <a:ext cx="642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" name="Google Shape;68;p14"/>
          <p:cNvPicPr preferRelativeResize="0"/>
          <p:nvPr/>
        </p:nvPicPr>
        <p:blipFill rotWithShape="1">
          <a:blip r:embed="rId6">
            <a:alphaModFix/>
          </a:blip>
          <a:srcRect l="-7230" t="-129250" r="7229" b="129250"/>
          <a:stretch/>
        </p:blipFill>
        <p:spPr>
          <a:xfrm>
            <a:off x="4140874" y="1030063"/>
            <a:ext cx="1448501" cy="6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3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+ “caveats”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t="9224" b="30483"/>
          <a:stretch/>
        </p:blipFill>
        <p:spPr>
          <a:xfrm>
            <a:off x="3319025" y="445025"/>
            <a:ext cx="5488375" cy="9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3237300" y="1315525"/>
            <a:ext cx="42867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3F3F3"/>
                </a:solidFill>
              </a:rPr>
              <a:t>Source: https://www.who.int/mental_health/suicide-prevention/mortality_data_quality/en/</a:t>
            </a:r>
            <a:endParaRPr sz="600">
              <a:solidFill>
                <a:srgbClr val="F3F3F3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27725"/>
            <a:ext cx="4838200" cy="28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2790425" y="2145074"/>
            <a:ext cx="528600" cy="249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285075" y="2101725"/>
            <a:ext cx="10896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NaNs abound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300" y="1766275"/>
            <a:ext cx="3784700" cy="16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883953" y="4499675"/>
            <a:ext cx="18168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</a:rPr>
              <a:t> </a:t>
            </a:r>
            <a:r>
              <a:rPr lang="en" sz="1200" b="1">
                <a:solidFill>
                  <a:srgbClr val="FFFFFF"/>
                </a:solidFill>
              </a:rPr>
              <a:t>My solution: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Data = data.dropna()</a:t>
            </a:r>
            <a:endParaRPr sz="1100" b="1">
              <a:solidFill>
                <a:srgbClr val="FFFFFF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300" y="3563525"/>
            <a:ext cx="3910875" cy="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7">
            <a:alphaModFix/>
          </a:blip>
          <a:srcRect r="35558" b="84590"/>
          <a:stretch/>
        </p:blipFill>
        <p:spPr>
          <a:xfrm>
            <a:off x="4932300" y="3993338"/>
            <a:ext cx="3910874" cy="4125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3328150" y="669875"/>
            <a:ext cx="5004000" cy="249300"/>
          </a:xfrm>
          <a:prstGeom prst="rect">
            <a:avLst/>
          </a:prstGeom>
          <a:solidFill>
            <a:srgbClr val="FFFF00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987300" y="847975"/>
            <a:ext cx="1055100" cy="249300"/>
          </a:xfrm>
          <a:prstGeom prst="rect">
            <a:avLst/>
          </a:prstGeom>
          <a:solidFill>
            <a:srgbClr val="FFFF00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5217300" y="847975"/>
            <a:ext cx="1148100" cy="249300"/>
          </a:xfrm>
          <a:prstGeom prst="rect">
            <a:avLst/>
          </a:prstGeom>
          <a:solidFill>
            <a:srgbClr val="FFFF00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t="2448"/>
          <a:stretch/>
        </p:blipFill>
        <p:spPr>
          <a:xfrm>
            <a:off x="4783650" y="169263"/>
            <a:ext cx="3984475" cy="2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63" y="169250"/>
            <a:ext cx="3891262" cy="2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l="12970" t="26112" r="12268"/>
          <a:stretch/>
        </p:blipFill>
        <p:spPr>
          <a:xfrm>
            <a:off x="3442825" y="2321325"/>
            <a:ext cx="2259251" cy="12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6">
            <a:alphaModFix/>
          </a:blip>
          <a:srcRect t="20489"/>
          <a:stretch/>
        </p:blipFill>
        <p:spPr>
          <a:xfrm>
            <a:off x="5319100" y="3775285"/>
            <a:ext cx="3595925" cy="10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6225750" y="2321325"/>
            <a:ext cx="535200" cy="1113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255950" y="2321313"/>
            <a:ext cx="535200" cy="1113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7">
            <a:alphaModFix/>
          </a:blip>
          <a:srcRect t="18427"/>
          <a:stretch/>
        </p:blipFill>
        <p:spPr>
          <a:xfrm>
            <a:off x="309575" y="3741575"/>
            <a:ext cx="3599600" cy="11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25" y="160750"/>
            <a:ext cx="4048099" cy="31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0750"/>
            <a:ext cx="4357102" cy="3150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 rot="10800000">
            <a:off x="413125" y="3510150"/>
            <a:ext cx="0" cy="909000"/>
          </a:xfrm>
          <a:prstGeom prst="straightConnector1">
            <a:avLst/>
          </a:prstGeom>
          <a:noFill/>
          <a:ln w="76200" cap="flat" cmpd="sng">
            <a:solidFill>
              <a:srgbClr val="45818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611975" y="3815600"/>
            <a:ext cx="3279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Okay… all developed nations with sizeable populations, how to get real insights out of something like this?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111051" y="3815600"/>
            <a:ext cx="3279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Solution: take the crude rates per 100k! 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A4C2F4"/>
                </a:solidFill>
              </a:rPr>
              <a:t>What do most of these countries have in common? (9/10)</a:t>
            </a:r>
            <a:endParaRPr b="1" dirty="0"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50" y="308675"/>
            <a:ext cx="4247550" cy="42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4093375" y="1221600"/>
            <a:ext cx="246456" cy="225018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399225" y="3024200"/>
            <a:ext cx="246456" cy="225018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5769775" y="1494250"/>
            <a:ext cx="246456" cy="225018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4389850" y="308675"/>
            <a:ext cx="246456" cy="225018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4572000" y="866800"/>
            <a:ext cx="246456" cy="225018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4389850" y="1651425"/>
            <a:ext cx="246456" cy="225018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7527125" y="2737275"/>
            <a:ext cx="246456" cy="225018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7720000" y="2737263"/>
            <a:ext cx="116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Kazakhstan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4572000" y="2319938"/>
            <a:ext cx="246456" cy="225018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3042025" y="3005172"/>
            <a:ext cx="246456" cy="163134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075" y="88525"/>
            <a:ext cx="4383688" cy="23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075" y="2631131"/>
            <a:ext cx="4383699" cy="236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63" y="112775"/>
            <a:ext cx="4316026" cy="22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41" y="2631125"/>
            <a:ext cx="4477133" cy="236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9"/>
          <p:cNvCxnSpPr/>
          <p:nvPr/>
        </p:nvCxnSpPr>
        <p:spPr>
          <a:xfrm flipH="1">
            <a:off x="896475" y="201450"/>
            <a:ext cx="9000" cy="19701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9"/>
          <p:cNvCxnSpPr/>
          <p:nvPr/>
        </p:nvCxnSpPr>
        <p:spPr>
          <a:xfrm flipH="1">
            <a:off x="5443500" y="187200"/>
            <a:ext cx="5400" cy="1998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9"/>
          <p:cNvCxnSpPr/>
          <p:nvPr/>
        </p:nvCxnSpPr>
        <p:spPr>
          <a:xfrm flipH="1">
            <a:off x="5443675" y="2726050"/>
            <a:ext cx="13800" cy="2055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9"/>
          <p:cNvCxnSpPr/>
          <p:nvPr/>
        </p:nvCxnSpPr>
        <p:spPr>
          <a:xfrm flipH="1">
            <a:off x="854400" y="2726050"/>
            <a:ext cx="13800" cy="2055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9"/>
          <p:cNvSpPr txBox="1"/>
          <p:nvPr/>
        </p:nvSpPr>
        <p:spPr>
          <a:xfrm>
            <a:off x="868200" y="2323938"/>
            <a:ext cx="16938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3C47D"/>
                </a:solidFill>
              </a:rPr>
              <a:t>END OF USSR</a:t>
            </a:r>
            <a:endParaRPr sz="1000" b="1">
              <a:solidFill>
                <a:srgbClr val="93C47D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813225" y="2260288"/>
            <a:ext cx="92100" cy="378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5385225" y="2260288"/>
            <a:ext cx="92100" cy="378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5440200" y="2323938"/>
            <a:ext cx="16938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3C47D"/>
                </a:solidFill>
              </a:rPr>
              <a:t>END OF USSR</a:t>
            </a:r>
            <a:endParaRPr sz="1000" b="1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t="58720"/>
          <a:stretch/>
        </p:blipFill>
        <p:spPr>
          <a:xfrm>
            <a:off x="170275" y="371825"/>
            <a:ext cx="5775599" cy="7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t="17755" b="51886"/>
          <a:stretch/>
        </p:blipFill>
        <p:spPr>
          <a:xfrm>
            <a:off x="5529263" y="2562755"/>
            <a:ext cx="3544712" cy="15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5">
            <a:alphaModFix/>
          </a:blip>
          <a:srcRect t="22534"/>
          <a:stretch/>
        </p:blipFill>
        <p:spPr>
          <a:xfrm>
            <a:off x="185888" y="1928800"/>
            <a:ext cx="5088437" cy="29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5960300" y="4871700"/>
            <a:ext cx="25395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From “The social context of well-being” by Helliwell and Putnam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170275" y="57125"/>
            <a:ext cx="30783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FFFFFF"/>
                </a:solidFill>
              </a:rPr>
              <a:t>From “Suicide rates and socioeconomic factors in Eastern European countries after the collapse of the Soviet Union: trends between 1990 and 2008”</a:t>
            </a:r>
            <a:endParaRPr sz="500">
              <a:solidFill>
                <a:srgbClr val="FFFFFF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0" y="4848300"/>
            <a:ext cx="3170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FFFFFF"/>
                </a:solidFill>
              </a:rPr>
              <a:t>Photo source: https://www.demilked.com/photography-90s-russia-acta-est-lise-sarfati/</a:t>
            </a:r>
            <a:endParaRPr sz="500">
              <a:solidFill>
                <a:srgbClr val="FFFFFF"/>
              </a:solidFill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2825" y="371825"/>
            <a:ext cx="2975775" cy="20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967700" y="702275"/>
            <a:ext cx="3845400" cy="216900"/>
          </a:xfrm>
          <a:prstGeom prst="rect">
            <a:avLst/>
          </a:prstGeom>
          <a:solidFill>
            <a:srgbClr val="FFFF00">
              <a:alpha val="3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7">
            <a:alphaModFix/>
          </a:blip>
          <a:srcRect t="44501" b="16587"/>
          <a:stretch/>
        </p:blipFill>
        <p:spPr>
          <a:xfrm>
            <a:off x="170275" y="1200725"/>
            <a:ext cx="5775599" cy="6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672625" y="1200725"/>
            <a:ext cx="5214600" cy="216900"/>
          </a:xfrm>
          <a:prstGeom prst="rect">
            <a:avLst/>
          </a:prstGeom>
          <a:solidFill>
            <a:srgbClr val="FFFF00">
              <a:alpha val="3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170275" y="1408350"/>
            <a:ext cx="5717100" cy="216900"/>
          </a:xfrm>
          <a:prstGeom prst="rect">
            <a:avLst/>
          </a:prstGeom>
          <a:solidFill>
            <a:srgbClr val="FFFF00">
              <a:alpha val="3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170275" y="1625250"/>
            <a:ext cx="3764700" cy="216900"/>
          </a:xfrm>
          <a:prstGeom prst="rect">
            <a:avLst/>
          </a:prstGeom>
          <a:solidFill>
            <a:srgbClr val="FFFF00">
              <a:alpha val="3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185900" y="1208425"/>
            <a:ext cx="486600" cy="21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3934975" y="1642200"/>
            <a:ext cx="1952400" cy="19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5613463" y="2833250"/>
            <a:ext cx="3432012" cy="314700"/>
          </a:xfrm>
          <a:prstGeom prst="rect">
            <a:avLst/>
          </a:prstGeom>
          <a:solidFill>
            <a:srgbClr val="FFFF00">
              <a:alpha val="3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5613463" y="3158951"/>
            <a:ext cx="3432012" cy="197974"/>
          </a:xfrm>
          <a:prstGeom prst="rect">
            <a:avLst/>
          </a:prstGeom>
          <a:solidFill>
            <a:srgbClr val="FFFF00">
              <a:alpha val="3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5586413" y="3305750"/>
            <a:ext cx="3432012" cy="546000"/>
          </a:xfrm>
          <a:prstGeom prst="rect">
            <a:avLst/>
          </a:prstGeom>
          <a:solidFill>
            <a:srgbClr val="FFFF00">
              <a:alpha val="3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5559363" y="3733100"/>
            <a:ext cx="2027812" cy="401700"/>
          </a:xfrm>
          <a:prstGeom prst="rect">
            <a:avLst/>
          </a:prstGeom>
          <a:solidFill>
            <a:srgbClr val="FFFF00">
              <a:alpha val="3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7560000" y="3852475"/>
            <a:ext cx="1458300" cy="2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5586413" y="2616425"/>
            <a:ext cx="2276556" cy="1474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7796700" y="2580900"/>
            <a:ext cx="1221600" cy="314700"/>
          </a:xfrm>
          <a:prstGeom prst="rect">
            <a:avLst/>
          </a:prstGeom>
          <a:solidFill>
            <a:srgbClr val="FFFF00">
              <a:alpha val="3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4061200" y="1007250"/>
            <a:ext cx="4393500" cy="1414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50" y="243475"/>
            <a:ext cx="8645124" cy="4533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1"/>
          <p:cNvCxnSpPr/>
          <p:nvPr/>
        </p:nvCxnSpPr>
        <p:spPr>
          <a:xfrm flipH="1">
            <a:off x="2003875" y="417900"/>
            <a:ext cx="32100" cy="3964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1"/>
          <p:cNvCxnSpPr/>
          <p:nvPr/>
        </p:nvCxnSpPr>
        <p:spPr>
          <a:xfrm rot="10800000" flipH="1">
            <a:off x="2636050" y="1629850"/>
            <a:ext cx="21300" cy="3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2" name="Google Shape;172;p21"/>
          <p:cNvSpPr txBox="1"/>
          <p:nvPr/>
        </p:nvSpPr>
        <p:spPr>
          <a:xfrm>
            <a:off x="2218150" y="1951450"/>
            <a:ext cx="11574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Around the time of the Russian Financial Crisis (1998) </a:t>
            </a:r>
            <a:endParaRPr sz="800" b="1"/>
          </a:p>
        </p:txBody>
      </p:sp>
      <p:cxnSp>
        <p:nvCxnSpPr>
          <p:cNvPr id="173" name="Google Shape;173;p21"/>
          <p:cNvCxnSpPr>
            <a:stCxn id="174" idx="1"/>
          </p:cNvCxnSpPr>
          <p:nvPr/>
        </p:nvCxnSpPr>
        <p:spPr>
          <a:xfrm flipH="1">
            <a:off x="2807625" y="781650"/>
            <a:ext cx="143400" cy="22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4" name="Google Shape;174;p21"/>
          <p:cNvSpPr txBox="1"/>
          <p:nvPr/>
        </p:nvSpPr>
        <p:spPr>
          <a:xfrm>
            <a:off x="2951025" y="417900"/>
            <a:ext cx="11574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President Vladmir Putin first elected in 2000</a:t>
            </a:r>
            <a:endParaRPr sz="900" b="1"/>
          </a:p>
        </p:txBody>
      </p:sp>
      <p:cxnSp>
        <p:nvCxnSpPr>
          <p:cNvPr id="175" name="Google Shape;175;p21"/>
          <p:cNvCxnSpPr/>
          <p:nvPr/>
        </p:nvCxnSpPr>
        <p:spPr>
          <a:xfrm>
            <a:off x="3086100" y="1060850"/>
            <a:ext cx="1317900" cy="30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/>
          <p:nvPr/>
        </p:nvSpPr>
        <p:spPr>
          <a:xfrm rot="-5400000">
            <a:off x="743550" y="1334100"/>
            <a:ext cx="1982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74E13"/>
                </a:solidFill>
              </a:rPr>
              <a:t>End of Soviet Union</a:t>
            </a:r>
            <a:endParaRPr sz="1200" b="1">
              <a:solidFill>
                <a:srgbClr val="274E13"/>
              </a:solidFill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500" y="2571750"/>
            <a:ext cx="2288001" cy="163263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5662750" y="4699800"/>
            <a:ext cx="33648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Source: https://slate.com/news-and-politics/2014/11/russia-orthodox-church-will-vladimir-putin-eradicate-all-boundaries-between-church-and-state.html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7514800" y="2514050"/>
            <a:ext cx="9399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285550" y="2135650"/>
            <a:ext cx="3526500" cy="567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5">
            <a:alphaModFix/>
          </a:blip>
          <a:srcRect t="11173" b="42408"/>
          <a:stretch/>
        </p:blipFill>
        <p:spPr>
          <a:xfrm>
            <a:off x="5330300" y="2173342"/>
            <a:ext cx="3364800" cy="468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7488075" y="2509650"/>
            <a:ext cx="9915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550</Words>
  <Application>Microsoft Office PowerPoint</Application>
  <PresentationFormat>On-screen Show (16:9)</PresentationFormat>
  <Paragraphs>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Roboto</vt:lpstr>
      <vt:lpstr>Simple Dark</vt:lpstr>
      <vt:lpstr>WHO Global Suicide Data from 1979-2015*: a Slavic Story </vt:lpstr>
      <vt:lpstr>PowerPoint Presentation</vt:lpstr>
      <vt:lpstr>Data + “caveats”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Suicide Data from 1979-2015*: a Slavic Story </dc:title>
  <cp:lastModifiedBy>syd dac</cp:lastModifiedBy>
  <cp:revision>6</cp:revision>
  <dcterms:modified xsi:type="dcterms:W3CDTF">2021-09-20T20:23:18Z</dcterms:modified>
</cp:coreProperties>
</file>